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xC8YP/hZPFZ9MpGcdQ14XMqiQ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0457e1aa1_3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0457e1aa1_3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457e1aa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d0457e1aa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0457e1aa1_3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0457e1aa1_3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0457e1aa1_3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0457e1aa1_3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0457e1aa1_3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0457e1aa1_3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5691b536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5691b53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691b4ff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d5691b4ff9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0457e1aa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d0457e1aa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0457e1aa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0457e1aa1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0457e1a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d0457e1aa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268a281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d268a2819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457e1aa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d0457e1aa1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0457e1aa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d0457e1aa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0457e1aa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d0457e1aa1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0457e1aa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d0457e1aa1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0457e1aa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d0457e1aa1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0457e1aa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d0457e1aa1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0457e1aa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d0457e1aa1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0457e1aa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d0457e1aa1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0457e1aa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d0457e1aa1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0457e1aa1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d0457e1aa1_3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5691b536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5691b53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0457e1aa1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d0457e1aa1_3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0457e1aa1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d0457e1aa1_3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0457e1aa1_3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0457e1aa1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Use that for </a:t>
            </a:r>
            <a:r>
              <a:rPr lang="en-ZA"/>
              <a:t>further</a:t>
            </a:r>
            <a:r>
              <a:rPr lang="en-ZA"/>
              <a:t> insights.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0457e1aa1_3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0457e1aa1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6.gif"/><Relationship Id="rId5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7.gif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hyperlink" Target="https://web.csulb.edu/~arezaei/ETEC551/articleCritiqueKey_1.doc" TargetMode="External"/><Relationship Id="rId5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i.org/10.4103/0973-029X.110733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s://doi.org/10.1145/1273445.1273458" TargetMode="External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ib.purdue.edu/sites/default/files/libraries/engr/Tutorials/Newest%20Scientific%20Paper.pdf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www.elsevier.com/connect/infographic-how-to-read-a-scientific-paper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2639616" y="951384"/>
            <a:ext cx="6656700" cy="3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ZA" sz="4400"/>
              <a:t>How to read, summarize, and critique a research article</a:t>
            </a:r>
            <a:endParaRPr b="1"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ZA" sz="2000"/>
              <a:t>Caleb Kibet; Lyndon Zass</a:t>
            </a:r>
            <a:r>
              <a:rPr b="1" lang="en-ZA" sz="4400"/>
              <a:t> </a:t>
            </a:r>
            <a:endParaRPr b="1"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d0457e1aa1_3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d0457e1aa1_3_133"/>
          <p:cNvPicPr preferRelativeResize="0"/>
          <p:nvPr/>
        </p:nvPicPr>
        <p:blipFill rotWithShape="1">
          <a:blip r:embed="rId4">
            <a:alphaModFix/>
          </a:blip>
          <a:srcRect b="42851" l="0" r="0" t="36125"/>
          <a:stretch/>
        </p:blipFill>
        <p:spPr>
          <a:xfrm>
            <a:off x="2374100" y="1106613"/>
            <a:ext cx="7443800" cy="471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d0457e1aa1_3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d0457e1aa1_3_133"/>
          <p:cNvSpPr txBox="1"/>
          <p:nvPr>
            <p:ph type="title"/>
          </p:nvPr>
        </p:nvSpPr>
        <p:spPr>
          <a:xfrm>
            <a:off x="838200" y="1052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Second Pass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d0457e1aa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d0457e1aa1_0_13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d0457e1aa1_0_13"/>
          <p:cNvPicPr preferRelativeResize="0"/>
          <p:nvPr/>
        </p:nvPicPr>
        <p:blipFill rotWithShape="1">
          <a:blip r:embed="rId4">
            <a:alphaModFix/>
          </a:blip>
          <a:srcRect b="26838" l="0" r="0" t="57661"/>
          <a:stretch/>
        </p:blipFill>
        <p:spPr>
          <a:xfrm>
            <a:off x="2000300" y="1545550"/>
            <a:ext cx="7743500" cy="36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d0457e1aa1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d0457e1aa1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d0457e1aa1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Third Pass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d0457e1aa1_3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d0457e1aa1_3_121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d0457e1aa1_3_121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Summarize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d0457e1aa1_3_121"/>
          <p:cNvPicPr preferRelativeResize="0"/>
          <p:nvPr/>
        </p:nvPicPr>
        <p:blipFill rotWithShape="1">
          <a:blip r:embed="rId4">
            <a:alphaModFix/>
          </a:blip>
          <a:srcRect b="12580" l="0" r="0" t="72192"/>
          <a:stretch/>
        </p:blipFill>
        <p:spPr>
          <a:xfrm>
            <a:off x="2764850" y="1816150"/>
            <a:ext cx="6662326" cy="305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d0457e1aa1_3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d0457e1aa1_3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d0457e1aa1_3_148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d0457e1aa1_3_148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How to </a:t>
            </a: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Summarize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d0457e1aa1_3_148"/>
          <p:cNvSpPr txBox="1"/>
          <p:nvPr/>
        </p:nvSpPr>
        <p:spPr>
          <a:xfrm>
            <a:off x="1348725" y="1437875"/>
            <a:ext cx="926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000">
                <a:solidFill>
                  <a:schemeClr val="dk1"/>
                </a:solidFill>
              </a:rPr>
              <a:t>Before you draft a summary:</a:t>
            </a:r>
            <a:endParaRPr sz="20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ZA" sz="2000">
                <a:solidFill>
                  <a:schemeClr val="dk1"/>
                </a:solidFill>
              </a:rPr>
              <a:t>Try to describe the article in your own words first.</a:t>
            </a:r>
            <a:endParaRPr sz="20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ZA" sz="2000">
                <a:solidFill>
                  <a:schemeClr val="dk1"/>
                </a:solidFill>
              </a:rPr>
              <a:t>Try to distill the article down to its “scientific essence.”</a:t>
            </a:r>
            <a:endParaRPr sz="20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ZA" sz="2000">
                <a:solidFill>
                  <a:schemeClr val="dk1"/>
                </a:solidFill>
              </a:rPr>
              <a:t>Include all the key points and be accurate.</a:t>
            </a:r>
            <a:endParaRPr sz="20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ZA" sz="2000">
                <a:solidFill>
                  <a:schemeClr val="dk1"/>
                </a:solidFill>
              </a:rPr>
              <a:t>A reader who has not read the original article should be able to understand your summary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8" name="Google Shape;188;gd0457e1aa1_3_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d0457e1aa1_3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d0457e1aa1_3_159"/>
          <p:cNvSpPr txBox="1"/>
          <p:nvPr>
            <p:ph type="ctrTitle"/>
          </p:nvPr>
        </p:nvSpPr>
        <p:spPr>
          <a:xfrm>
            <a:off x="1524000" y="1122366"/>
            <a:ext cx="9144000" cy="63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To write a summary</a:t>
            </a:r>
            <a:endParaRPr/>
          </a:p>
        </p:txBody>
      </p:sp>
      <p:sp>
        <p:nvSpPr>
          <p:cNvPr id="195" name="Google Shape;195;gd0457e1aa1_3_159"/>
          <p:cNvSpPr txBox="1"/>
          <p:nvPr>
            <p:ph idx="1" type="subTitle"/>
          </p:nvPr>
        </p:nvSpPr>
        <p:spPr>
          <a:xfrm>
            <a:off x="1195950" y="2296350"/>
            <a:ext cx="9341400" cy="31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2000">
                <a:latin typeface="Arial"/>
                <a:ea typeface="Arial"/>
                <a:cs typeface="Arial"/>
                <a:sym typeface="Arial"/>
              </a:rPr>
              <a:t>Ask yourself: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What is the purpose of the study?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What questions were asked?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How did the study address these questions?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What assumptions did the author make?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What were the major findings?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What surprised you or struck you as interesting?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73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-ZA" sz="2000">
                <a:latin typeface="Arial"/>
                <a:ea typeface="Arial"/>
                <a:cs typeface="Arial"/>
                <a:sym typeface="Arial"/>
              </a:rPr>
              <a:t>What questions are still unanswered?</a:t>
            </a:r>
            <a:endParaRPr sz="3020"/>
          </a:p>
        </p:txBody>
      </p:sp>
      <p:pic>
        <p:nvPicPr>
          <p:cNvPr id="196" name="Google Shape;196;gd0457e1aa1_3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5691b5366_0_10"/>
          <p:cNvSpPr txBox="1"/>
          <p:nvPr>
            <p:ph idx="1" type="subTitle"/>
          </p:nvPr>
        </p:nvSpPr>
        <p:spPr>
          <a:xfrm>
            <a:off x="1524000" y="3602044"/>
            <a:ext cx="9144000" cy="8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In the next session, we’ll summarise the assigned article using the points above.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d5691b4ff9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d5691b4ff9_0_18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d5691b4ff9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776" y="261575"/>
            <a:ext cx="7144375" cy="53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d5691b4ff9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d0457e1aa1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d0457e1aa1_0_22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d0457e1aa1_0_22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Critique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d0457e1aa1_0_22"/>
          <p:cNvSpPr txBox="1"/>
          <p:nvPr/>
        </p:nvSpPr>
        <p:spPr>
          <a:xfrm>
            <a:off x="1348725" y="1383275"/>
            <a:ext cx="9262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What does it mean to critique an article?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Critically read a research article and reflect upon it.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Identify the strong and weak sides of the piece.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Assess how well the author interprets its sources.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Reflect upon the validity and effectiveness of the arguments.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Prerequisites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Critical thinking is key.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Must be able to distinguish solid arguments from weak ones.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ZA" sz="2100"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ZA" sz="2100">
                <a:latin typeface="Calibri"/>
                <a:ea typeface="Calibri"/>
                <a:cs typeface="Calibri"/>
                <a:sym typeface="Calibri"/>
              </a:rPr>
              <a:t>POV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d0457e1aa1_0_22"/>
          <p:cNvPicPr preferRelativeResize="0"/>
          <p:nvPr/>
        </p:nvPicPr>
        <p:blipFill rotWithShape="1">
          <a:blip r:embed="rId4">
            <a:alphaModFix amt="80000"/>
          </a:blip>
          <a:srcRect b="18053" l="25210" r="36034" t="22026"/>
          <a:stretch/>
        </p:blipFill>
        <p:spPr>
          <a:xfrm>
            <a:off x="9094525" y="2166600"/>
            <a:ext cx="2657950" cy="30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d0457e1aa1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d0457e1aa1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d0457e1aa1_0_84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d0457e1aa1_0_84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Critique - Why?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d0457e1aa1_0_84"/>
          <p:cNvSpPr txBox="1"/>
          <p:nvPr/>
        </p:nvSpPr>
        <p:spPr>
          <a:xfrm>
            <a:off x="1348725" y="1383275"/>
            <a:ext cx="92622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Important skill for researchers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Allows you to learn from others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Improve your own research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Avoid protocol pitfalls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Collate and distinguish between similar studies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Important skill for reviewers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Critically evaluate published papers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Ensure published papers are of a specific standard.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d0457e1aa1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d0457e1aa1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d0457e1aa1_0_35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d0457e1aa1_0_35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Critique - Main Steps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d0457e1aa1_0_35"/>
          <p:cNvSpPr txBox="1"/>
          <p:nvPr/>
        </p:nvSpPr>
        <p:spPr>
          <a:xfrm>
            <a:off x="1348725" y="1383275"/>
            <a:ext cx="9262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1. Read the Article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2. Collect Proof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3. Formatting Your Paper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4. Write-up Critique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d0457e1aa1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d268a28195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d268a28195_0_5"/>
          <p:cNvSpPr txBox="1"/>
          <p:nvPr/>
        </p:nvSpPr>
        <p:spPr>
          <a:xfrm>
            <a:off x="1549050" y="413975"/>
            <a:ext cx="17493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d268a28195_0_5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d268a28195_0_5"/>
          <p:cNvSpPr txBox="1"/>
          <p:nvPr/>
        </p:nvSpPr>
        <p:spPr>
          <a:xfrm>
            <a:off x="1348725" y="1307075"/>
            <a:ext cx="92622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Session 1: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Reading a Scientific Article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Summarising a Scientific Article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Critiquing a Scientific Article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Input from participants / facilitators / trainers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Z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2: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Z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out rooms / Discussions (25 minutes)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Z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back (25 minutes)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d268a2819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d0457e1aa1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d0457e1aa1_0_46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d0457e1aa1_0_46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Critique - Main Steps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d0457e1aa1_0_46"/>
          <p:cNvSpPr txBox="1"/>
          <p:nvPr/>
        </p:nvSpPr>
        <p:spPr>
          <a:xfrm>
            <a:off x="1348725" y="1383275"/>
            <a:ext cx="9262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1. Read the Article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Read carefully &amp; thoroughly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Ensure that you fully understand all the information.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Consider the following questions: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Why is the article’s author considered an expert in their field?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What is the author’s thesis/hypothesis?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Who is the article’s target audience?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Are the arguments presented valid?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What are the logical fallacies in the author’s viewpoint?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Is the conclusion clear and logical?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d0457e1aa1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d0457e1aa1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0457e1aa1_0_55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d0457e1aa1_0_55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Critique - Main Steps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d0457e1aa1_0_55"/>
          <p:cNvSpPr txBox="1"/>
          <p:nvPr/>
        </p:nvSpPr>
        <p:spPr>
          <a:xfrm>
            <a:off x="1348725" y="1154675"/>
            <a:ext cx="9262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2. Collect Proof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Article Following Formal Logic / Identify Logical Fallacies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Correlation vs. Causation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Wishful Thinking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Search for Any Biased Opinions in the Article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Evaluate the Language Used in the Article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Pay Attention to the Way the Author Interprets Others’ Texts.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Check Cited Sources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Question the Research Methods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How is the design of the study? Are there any errors in it?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Was there a control group used for this research?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Were there any sample size issues?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Were there any statistical errors?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Does the research offer any real impact / value in its field?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d0457e1aa1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d0457e1aa1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d0457e1aa1_0_66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d0457e1aa1_0_66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Critique - Main Steps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d0457e1aa1_0_66"/>
          <p:cNvSpPr txBox="1"/>
          <p:nvPr/>
        </p:nvSpPr>
        <p:spPr>
          <a:xfrm>
            <a:off x="1348725" y="1383275"/>
            <a:ext cx="92622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Step 3. Formatting Your Critique Paper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Various ways to format paper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Template and example available </a:t>
            </a:r>
            <a:r>
              <a:rPr lang="en-ZA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Key structural considerations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4" marL="22860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ZA" sz="20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d0457e1aa1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d0457e1aa1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d0457e1aa1_0_75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d0457e1aa1_0_75"/>
          <p:cNvSpPr txBox="1"/>
          <p:nvPr/>
        </p:nvSpPr>
        <p:spPr>
          <a:xfrm>
            <a:off x="1348725" y="433575"/>
            <a:ext cx="926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4. Write-up Critique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d0457e1aa1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d0457e1aa1_0_75"/>
          <p:cNvPicPr preferRelativeResize="0"/>
          <p:nvPr/>
        </p:nvPicPr>
        <p:blipFill rotWithShape="1">
          <a:blip r:embed="rId5">
            <a:alphaModFix/>
          </a:blip>
          <a:srcRect b="17242" l="7343" r="744" t="19083"/>
          <a:stretch/>
        </p:blipFill>
        <p:spPr>
          <a:xfrm>
            <a:off x="958300" y="1156275"/>
            <a:ext cx="10085274" cy="43667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d0457e1aa1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d0457e1aa1_0_109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d0457e1aa1_0_109"/>
          <p:cNvSpPr txBox="1"/>
          <p:nvPr/>
        </p:nvSpPr>
        <p:spPr>
          <a:xfrm>
            <a:off x="1348725" y="433575"/>
            <a:ext cx="926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4. Write-up Critique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d0457e1aa1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d0457e1aa1_0_109"/>
          <p:cNvPicPr preferRelativeResize="0"/>
          <p:nvPr/>
        </p:nvPicPr>
        <p:blipFill rotWithShape="1">
          <a:blip r:embed="rId5">
            <a:alphaModFix/>
          </a:blip>
          <a:srcRect b="10433" l="3812" r="630" t="18690"/>
          <a:stretch/>
        </p:blipFill>
        <p:spPr>
          <a:xfrm>
            <a:off x="799650" y="1129575"/>
            <a:ext cx="10484301" cy="4860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d0457e1aa1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d0457e1aa1_0_118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d0457e1aa1_0_118"/>
          <p:cNvSpPr txBox="1"/>
          <p:nvPr/>
        </p:nvSpPr>
        <p:spPr>
          <a:xfrm>
            <a:off x="1348725" y="433575"/>
            <a:ext cx="926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4. Write-up Critique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d0457e1aa1_0_118"/>
          <p:cNvPicPr preferRelativeResize="0"/>
          <p:nvPr/>
        </p:nvPicPr>
        <p:blipFill rotWithShape="1">
          <a:blip r:embed="rId4">
            <a:alphaModFix/>
          </a:blip>
          <a:srcRect b="11208" l="3937" r="30225" t="22390"/>
          <a:stretch/>
        </p:blipFill>
        <p:spPr>
          <a:xfrm>
            <a:off x="1836575" y="1049175"/>
            <a:ext cx="8413626" cy="53032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1" name="Google Shape;291;gd0457e1aa1_0_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d0457e1aa1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d0457e1aa1_0_148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d0457e1aa1_0_148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Key </a:t>
            </a: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Takeaways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d0457e1aa1_0_148"/>
          <p:cNvSpPr txBox="1"/>
          <p:nvPr/>
        </p:nvSpPr>
        <p:spPr>
          <a:xfrm>
            <a:off x="1348725" y="1383275"/>
            <a:ext cx="92622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Reading, summarising and critiquing articles are crucial skills for every scientist.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Everyone does it a little bit differently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■"/>
            </a:pPr>
            <a:r>
              <a:rPr lang="en-ZA" sz="2300">
                <a:latin typeface="Calibri"/>
                <a:ea typeface="Calibri"/>
                <a:cs typeface="Calibri"/>
                <a:sym typeface="Calibri"/>
              </a:rPr>
              <a:t>Consider points highlighted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■"/>
            </a:pPr>
            <a:r>
              <a:rPr lang="en-ZA" sz="2300">
                <a:latin typeface="Calibri"/>
                <a:ea typeface="Calibri"/>
                <a:cs typeface="Calibri"/>
                <a:sym typeface="Calibri"/>
              </a:rPr>
              <a:t>Guidelines for implementation of skills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■"/>
            </a:pPr>
            <a:r>
              <a:rPr lang="en-ZA" sz="2300">
                <a:latin typeface="Calibri"/>
                <a:ea typeface="Calibri"/>
                <a:cs typeface="Calibri"/>
                <a:sym typeface="Calibri"/>
              </a:rPr>
              <a:t>Enable personal and skill development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d0457e1aa1_0_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d0457e1aa1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d0457e1aa1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d0457e1aa1_0_138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d0457e1aa1_0_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0776" y="261575"/>
            <a:ext cx="7144375" cy="53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d0457e1aa1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d0457e1aa1_3_0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d0457e1aa1_3_0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ZA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d0457e1aa1_3_0"/>
          <p:cNvSpPr txBox="1"/>
          <p:nvPr/>
        </p:nvSpPr>
        <p:spPr>
          <a:xfrm>
            <a:off x="1348725" y="1307075"/>
            <a:ext cx="9262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0" lang="en-Z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drowning in information but starved for knowledge.</a:t>
            </a: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b="0" i="0" lang="en-Z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ZA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Naisbitt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d0457e1aa1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d0457e1aa1_3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d0457e1aa1_3_9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d0457e1aa1_3_9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Calibri"/>
              <a:buAutoNum type="arabicPeriod"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Decide why you want to Read the paper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d0457e1aa1_3_9"/>
          <p:cNvSpPr txBox="1"/>
          <p:nvPr/>
        </p:nvSpPr>
        <p:spPr>
          <a:xfrm>
            <a:off x="706475" y="1307075"/>
            <a:ext cx="9904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These could be: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to review paper for a conference or a class,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to keep current in the field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for a literature survey of a new field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>
                <a:latin typeface="Calibri"/>
                <a:ea typeface="Calibri"/>
                <a:cs typeface="Calibri"/>
                <a:sym typeface="Calibri"/>
              </a:rPr>
              <a:t>The purpose for reading, should guide how you read, and to what depth.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d0457e1aa1_3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5691b5366_0_0"/>
          <p:cNvSpPr txBox="1"/>
          <p:nvPr/>
        </p:nvSpPr>
        <p:spPr>
          <a:xfrm>
            <a:off x="2199350" y="3029125"/>
            <a:ext cx="667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100">
                <a:latin typeface="Calibri"/>
                <a:ea typeface="Calibri"/>
                <a:cs typeface="Calibri"/>
                <a:sym typeface="Calibri"/>
              </a:rPr>
              <a:t>What are some other reasons for reading an article?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0457e1aa1_3_17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d0457e1aa1_3_17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2. Choose and read the right articles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d0457e1aa1_3_17"/>
          <p:cNvSpPr txBox="1"/>
          <p:nvPr/>
        </p:nvSpPr>
        <p:spPr>
          <a:xfrm>
            <a:off x="1997450" y="5708075"/>
            <a:ext cx="8444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30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100">
                <a:solidFill>
                  <a:schemeClr val="dk1"/>
                </a:solidFill>
              </a:rPr>
              <a:t>Subramanyam, R. V. (2013). Art of reading a journal article: Methodically and effectively. </a:t>
            </a:r>
            <a:r>
              <a:rPr i="1" lang="en-ZA" sz="1100">
                <a:solidFill>
                  <a:schemeClr val="dk1"/>
                </a:solidFill>
              </a:rPr>
              <a:t>Journal of Oral and Maxillofacial Pathology</a:t>
            </a:r>
            <a:r>
              <a:rPr lang="en-ZA" sz="1100">
                <a:solidFill>
                  <a:schemeClr val="dk1"/>
                </a:solidFill>
              </a:rPr>
              <a:t>, </a:t>
            </a:r>
            <a:r>
              <a:rPr i="1" lang="en-ZA" sz="1100">
                <a:solidFill>
                  <a:schemeClr val="dk1"/>
                </a:solidFill>
              </a:rPr>
              <a:t>17</a:t>
            </a:r>
            <a:r>
              <a:rPr lang="en-ZA" sz="1100">
                <a:solidFill>
                  <a:schemeClr val="dk1"/>
                </a:solidFill>
              </a:rPr>
              <a:t>(1), 65–70. </a:t>
            </a:r>
            <a:r>
              <a:rPr lang="en-ZA" sz="1100" u="sng">
                <a:solidFill>
                  <a:schemeClr val="hlink"/>
                </a:solidFill>
                <a:hlinkClick r:id="rId3"/>
              </a:rPr>
              <a:t>https://doi.org/10.4103/0973-029X.110733</a:t>
            </a:r>
            <a:r>
              <a:rPr lang="en-ZA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7" name="Google Shape;127;gd0457e1aa1_3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725" y="1825625"/>
            <a:ext cx="5428475" cy="23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d0457e1aa1_3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100" y="1685750"/>
            <a:ext cx="5467576" cy="38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d0457e1aa1_3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d0457e1aa1_3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41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d0457e1aa1_3_27"/>
          <p:cNvSpPr txBox="1"/>
          <p:nvPr/>
        </p:nvSpPr>
        <p:spPr>
          <a:xfrm>
            <a:off x="1549050" y="413975"/>
            <a:ext cx="17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d0457e1aa1_3_27"/>
          <p:cNvSpPr txBox="1"/>
          <p:nvPr/>
        </p:nvSpPr>
        <p:spPr>
          <a:xfrm>
            <a:off x="1348725" y="433575"/>
            <a:ext cx="926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3. Choose a reading approach (</a:t>
            </a:r>
            <a:r>
              <a:rPr b="1" lang="en-ZA" sz="3800"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ZA" sz="3800"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d0457e1aa1_3_27"/>
          <p:cNvSpPr txBox="1"/>
          <p:nvPr/>
        </p:nvSpPr>
        <p:spPr>
          <a:xfrm>
            <a:off x="706475" y="1307075"/>
            <a:ext cx="9904500" cy="3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2400">
                <a:solidFill>
                  <a:schemeClr val="dk1"/>
                </a:solidFill>
              </a:rPr>
              <a:t>THE THREE-PASS APPROACH:</a:t>
            </a:r>
            <a:r>
              <a:rPr lang="en-ZA" sz="2400">
                <a:solidFill>
                  <a:schemeClr val="dk1"/>
                </a:solidFill>
              </a:rPr>
              <a:t>  ideal for reading an entire paper </a:t>
            </a:r>
            <a:r>
              <a:rPr lang="en-ZA" sz="2400">
                <a:solidFill>
                  <a:schemeClr val="dk1"/>
                </a:solidFill>
              </a:rPr>
              <a:t>in depth</a:t>
            </a:r>
            <a:r>
              <a:rPr lang="en-ZA" sz="2400">
                <a:solidFill>
                  <a:schemeClr val="dk1"/>
                </a:solidFill>
              </a:rPr>
              <a:t>. </a:t>
            </a:r>
            <a:br>
              <a:rPr lang="en-ZA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ZA" sz="2400">
                <a:solidFill>
                  <a:schemeClr val="dk1"/>
                </a:solidFill>
              </a:rPr>
              <a:t>The first pass gives you a general idea about the paper.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ZA" sz="2400">
                <a:solidFill>
                  <a:schemeClr val="dk1"/>
                </a:solidFill>
              </a:rPr>
              <a:t>The second pass lets you grasp the paper’s content, but not its details.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ZA" sz="2400">
                <a:solidFill>
                  <a:schemeClr val="dk1"/>
                </a:solidFill>
              </a:rPr>
              <a:t>The third pass helps you understand the paper in depth.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04800" lvl="0" marL="30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100">
                <a:solidFill>
                  <a:schemeClr val="dk1"/>
                </a:solidFill>
              </a:rPr>
              <a:t>Keshav, S. (2007). How to read a paper. In </a:t>
            </a:r>
            <a:r>
              <a:rPr i="1" lang="en-ZA" sz="1100">
                <a:solidFill>
                  <a:schemeClr val="dk1"/>
                </a:solidFill>
              </a:rPr>
              <a:t>Computer Communication Review</a:t>
            </a:r>
            <a:r>
              <a:rPr lang="en-ZA" sz="1100">
                <a:solidFill>
                  <a:schemeClr val="dk1"/>
                </a:solidFill>
              </a:rPr>
              <a:t> (Vol. 37, Issue 3, pp. 83–84). </a:t>
            </a:r>
            <a:r>
              <a:rPr lang="en-ZA" sz="1100" u="sng">
                <a:solidFill>
                  <a:schemeClr val="hlink"/>
                </a:solidFill>
                <a:hlinkClick r:id="rId4"/>
              </a:rPr>
              <a:t>https://doi.org/10.1145/1273445.1273458</a:t>
            </a:r>
            <a:r>
              <a:rPr lang="en-ZA" sz="1100">
                <a:solidFill>
                  <a:schemeClr val="dk1"/>
                </a:solidFill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d0457e1aa1_3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0457e1aa1_3_35"/>
          <p:cNvSpPr txBox="1"/>
          <p:nvPr>
            <p:ph type="title"/>
          </p:nvPr>
        </p:nvSpPr>
        <p:spPr>
          <a:xfrm>
            <a:off x="1193700" y="2524343"/>
            <a:ext cx="10515600" cy="1124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u="sng">
                <a:solidFill>
                  <a:schemeClr val="hlink"/>
                </a:solidFill>
                <a:hlinkClick r:id="rId3"/>
              </a:rPr>
              <a:t>How to READ a Scientific Paper</a:t>
            </a:r>
            <a:r>
              <a:rPr lang="en-ZA"/>
              <a:t> </a:t>
            </a:r>
            <a:endParaRPr/>
          </a:p>
        </p:txBody>
      </p:sp>
      <p:pic>
        <p:nvPicPr>
          <p:cNvPr id="144" name="Google Shape;144;gd0457e1aa1_3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d0457e1aa1_3_114"/>
          <p:cNvPicPr preferRelativeResize="0"/>
          <p:nvPr/>
        </p:nvPicPr>
        <p:blipFill rotWithShape="1">
          <a:blip r:embed="rId3">
            <a:alphaModFix/>
          </a:blip>
          <a:srcRect b="63047" l="0" r="0" t="19016"/>
          <a:stretch/>
        </p:blipFill>
        <p:spPr>
          <a:xfrm>
            <a:off x="2300625" y="1293200"/>
            <a:ext cx="7117575" cy="3844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d0457e1aa1_3_114"/>
          <p:cNvSpPr txBox="1"/>
          <p:nvPr/>
        </p:nvSpPr>
        <p:spPr>
          <a:xfrm>
            <a:off x="3167400" y="5325700"/>
            <a:ext cx="62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u="sng">
                <a:solidFill>
                  <a:schemeClr val="hlink"/>
                </a:solidFill>
                <a:hlinkClick r:id="rId4"/>
              </a:rPr>
              <a:t>https://www.elsevier.com/connect/infographic-how-to-read-a-scientific-paper</a:t>
            </a:r>
            <a:r>
              <a:rPr lang="en-ZA"/>
              <a:t> </a:t>
            </a:r>
            <a:endParaRPr/>
          </a:p>
        </p:txBody>
      </p:sp>
      <p:pic>
        <p:nvPicPr>
          <p:cNvPr id="151" name="Google Shape;151;gd0457e1aa1_3_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50" y="19050"/>
            <a:ext cx="15811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d0457e1aa1_3_114"/>
          <p:cNvSpPr txBox="1"/>
          <p:nvPr>
            <p:ph type="title"/>
          </p:nvPr>
        </p:nvSpPr>
        <p:spPr>
          <a:xfrm>
            <a:off x="798200" y="1951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First Pass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2018-09-06T16:49:10Z</dcterms:created>
  <dc:creator>Michelle Skelton</dc:creator>
</cp:coreProperties>
</file>